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9" r:id="rId3"/>
    <p:sldId id="29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EF78D052-A0E2-4FC9-818C-AA1FC7D80E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11" t="17112" r="11119"/>
          <a:stretch/>
        </p:blipFill>
        <p:spPr>
          <a:xfrm>
            <a:off x="5194299" y="1"/>
            <a:ext cx="6997701" cy="2706999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A918FB9-701C-4373-A71F-54694AA4E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6307" y="2261237"/>
            <a:ext cx="9144000" cy="1838326"/>
          </a:xfrm>
        </p:spPr>
        <p:txBody>
          <a:bodyPr anchor="t" anchorCtr="0">
            <a:normAutofit/>
          </a:bodyPr>
          <a:lstStyle>
            <a:lvl1pPr algn="l">
              <a:defRPr sz="36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F5EF8406-7CC7-46E8-88CC-36859BD3F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6307" y="1596823"/>
            <a:ext cx="9144000" cy="6604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A1A91056-9E65-4F76-9CA4-1851F58AF1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310197" y="6564564"/>
            <a:ext cx="7004883" cy="262336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Copyright© 2017 Nagasaki University, All Rights Reserved. 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B3771163-7344-4C1D-A028-1C2A58C149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1B2D49-7B27-4576-B544-DF19833567D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019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B2D49-7B27-4576-B544-DF1983356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CB25BD-4CEF-4821-8D48-869DEB0177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310197" y="6564564"/>
            <a:ext cx="7004883" cy="262336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/>
              <a:t>Copyright© 2017 Nagasaki University, All Rights Reserved. </a:t>
            </a:r>
            <a:endParaRPr kumimoji="1" lang="ja-JP" alt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92851F5-7DDF-4FF6-B716-4806F2994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599" y="1063350"/>
            <a:ext cx="11297173" cy="55323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6DA43305-A789-43F4-B743-998B34936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grpSp>
        <p:nvGrpSpPr>
          <p:cNvPr id="12" name="グループ化 6">
            <a:extLst>
              <a:ext uri="{FF2B5EF4-FFF2-40B4-BE49-F238E27FC236}">
                <a16:creationId xmlns:a16="http://schemas.microsoft.com/office/drawing/2014/main" id="{D8CEB43C-9578-4A8F-9F9A-7283CEC4F53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921154" y="232521"/>
            <a:ext cx="1962565" cy="533107"/>
            <a:chOff x="6453298" y="5949280"/>
            <a:chExt cx="2412914" cy="891022"/>
          </a:xfrm>
        </p:grpSpPr>
        <p:pic>
          <p:nvPicPr>
            <p:cNvPr id="13" name="図 1">
              <a:extLst>
                <a:ext uri="{FF2B5EF4-FFF2-40B4-BE49-F238E27FC236}">
                  <a16:creationId xmlns:a16="http://schemas.microsoft.com/office/drawing/2014/main" id="{CAC28C10-28CB-4DE2-A94C-3F1E362044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80312" y="5949280"/>
              <a:ext cx="1485900" cy="809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図 2">
              <a:extLst>
                <a:ext uri="{FF2B5EF4-FFF2-40B4-BE49-F238E27FC236}">
                  <a16:creationId xmlns:a16="http://schemas.microsoft.com/office/drawing/2014/main" id="{861BA479-AB47-4B1F-89EF-C785BD3F0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53298" y="5950132"/>
              <a:ext cx="919842" cy="890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73D3149F-AF63-4C3A-B094-F32D009FB30F}"/>
              </a:ext>
            </a:extLst>
          </p:cNvPr>
          <p:cNvCxnSpPr/>
          <p:nvPr userDrawn="1"/>
        </p:nvCxnSpPr>
        <p:spPr>
          <a:xfrm>
            <a:off x="0" y="907743"/>
            <a:ext cx="12192000" cy="0"/>
          </a:xfrm>
          <a:prstGeom prst="line">
            <a:avLst/>
          </a:prstGeom>
          <a:ln>
            <a:solidFill>
              <a:srgbClr val="0B44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>
            <a:extLst>
              <a:ext uri="{FF2B5EF4-FFF2-40B4-BE49-F238E27FC236}">
                <a16:creationId xmlns:a16="http://schemas.microsoft.com/office/drawing/2014/main" id="{33DDAF87-931A-462F-B346-EA1520EA040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650" y="232432"/>
            <a:ext cx="2864388" cy="61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8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1B2D49-7B27-4576-B544-DF19833567D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ED56E92-E65F-49C5-A061-585AEC43C1D1}"/>
              </a:ext>
            </a:extLst>
          </p:cNvPr>
          <p:cNvCxnSpPr/>
          <p:nvPr userDrawn="1"/>
        </p:nvCxnSpPr>
        <p:spPr>
          <a:xfrm>
            <a:off x="0" y="907743"/>
            <a:ext cx="12192000" cy="0"/>
          </a:xfrm>
          <a:prstGeom prst="line">
            <a:avLst/>
          </a:prstGeom>
          <a:ln>
            <a:solidFill>
              <a:srgbClr val="0B44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C0A2DB-3EF2-4EF8-9CF6-7827699E7E0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310197" y="6564564"/>
            <a:ext cx="7004883" cy="262336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Copyright© 2017 Nagasaki University, All Rights Reserved. </a:t>
            </a:r>
            <a:endParaRPr lang="ja-JP" altLang="en-US" dirty="0"/>
          </a:p>
        </p:txBody>
      </p:sp>
      <p:grpSp>
        <p:nvGrpSpPr>
          <p:cNvPr id="9" name="グループ化 6">
            <a:extLst>
              <a:ext uri="{FF2B5EF4-FFF2-40B4-BE49-F238E27FC236}">
                <a16:creationId xmlns:a16="http://schemas.microsoft.com/office/drawing/2014/main" id="{096220F5-2D03-45C0-BCB7-DD5811095F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259722" y="251431"/>
            <a:ext cx="1962565" cy="533107"/>
            <a:chOff x="6453298" y="5949280"/>
            <a:chExt cx="2412914" cy="891022"/>
          </a:xfrm>
        </p:grpSpPr>
        <p:pic>
          <p:nvPicPr>
            <p:cNvPr id="10" name="図 1">
              <a:extLst>
                <a:ext uri="{FF2B5EF4-FFF2-40B4-BE49-F238E27FC236}">
                  <a16:creationId xmlns:a16="http://schemas.microsoft.com/office/drawing/2014/main" id="{FF74805A-20E7-4B12-B471-6F857D89BD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80312" y="5949280"/>
              <a:ext cx="1485900" cy="809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図 2">
              <a:extLst>
                <a:ext uri="{FF2B5EF4-FFF2-40B4-BE49-F238E27FC236}">
                  <a16:creationId xmlns:a16="http://schemas.microsoft.com/office/drawing/2014/main" id="{D52C6E4F-00C9-4D45-A973-3E8349D99B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53298" y="5950132"/>
              <a:ext cx="919842" cy="890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図 11">
            <a:extLst>
              <a:ext uri="{FF2B5EF4-FFF2-40B4-BE49-F238E27FC236}">
                <a16:creationId xmlns:a16="http://schemas.microsoft.com/office/drawing/2014/main" id="{33DDAF87-931A-462F-B346-EA1520EA040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582" y="210159"/>
            <a:ext cx="2864388" cy="61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88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8599" y="123826"/>
            <a:ext cx="9871149" cy="7202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5079" y="6595663"/>
            <a:ext cx="490327" cy="20323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B1B2D49-7B27-4576-B544-DF19833567D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428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400" b="1" kern="1200">
          <a:solidFill>
            <a:srgbClr val="0B4497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1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1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1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1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ホームベース 10"/>
          <p:cNvSpPr/>
          <p:nvPr/>
        </p:nvSpPr>
        <p:spPr>
          <a:xfrm flipH="1">
            <a:off x="3517390" y="6300113"/>
            <a:ext cx="6812357" cy="305711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１年次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prstClr val="black"/>
                </a:solidFill>
                <a:latin typeface="ＭＳ Ｐゴシック"/>
              </a:rPr>
              <a:t>カリキュラムマップ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1B2D49-7B27-4576-B544-DF19833567D5}" type="slidenum"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782709" y="893545"/>
            <a:ext cx="93281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/>
                <a:ea typeface="Meiryo UI"/>
                <a:cs typeface="+mn-cs"/>
              </a:rPr>
              <a:t>赤：各大学それぞれで開設する科目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ＭＳ Ｐゴシック"/>
                <a:ea typeface="Meiryo UI"/>
                <a:cs typeface="+mn-cs"/>
              </a:rPr>
              <a:t>青：長崎大学開設科目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/>
                <a:ea typeface="Meiryo UI"/>
                <a:cs typeface="+mn-cs"/>
              </a:rPr>
              <a:t>緑：福島県立医科大学開設科目　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Meiryo UI"/>
                <a:cs typeface="+mn-cs"/>
              </a:rPr>
              <a:t>※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Meiryo UI"/>
                <a:cs typeface="+mn-cs"/>
              </a:rPr>
              <a:t>（　）内は単位数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/>
              <a:ea typeface="Meiryo UI"/>
              <a:cs typeface="+mn-cs"/>
            </a:endParaRPr>
          </a:p>
        </p:txBody>
      </p:sp>
      <p:sp>
        <p:nvSpPr>
          <p:cNvPr id="5" name="ホームベース 4"/>
          <p:cNvSpPr/>
          <p:nvPr/>
        </p:nvSpPr>
        <p:spPr>
          <a:xfrm flipH="1">
            <a:off x="1717964" y="6289953"/>
            <a:ext cx="1799427" cy="305711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２年次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19F9C571-1273-136A-1F29-760B44C31842}"/>
              </a:ext>
            </a:extLst>
          </p:cNvPr>
          <p:cNvGraphicFramePr>
            <a:graphicFrameLocks noGrp="1"/>
          </p:cNvGraphicFramePr>
          <p:nvPr/>
        </p:nvGraphicFramePr>
        <p:xfrm>
          <a:off x="2125920" y="1201321"/>
          <a:ext cx="8283370" cy="502555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9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4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1597">
                  <a:extLst>
                    <a:ext uri="{9D8B030D-6E8A-4147-A177-3AD203B41FA5}">
                      <a16:colId xmlns:a16="http://schemas.microsoft.com/office/drawing/2014/main" val="10345096"/>
                    </a:ext>
                  </a:extLst>
                </a:gridCol>
                <a:gridCol w="442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35393">
                  <a:extLst>
                    <a:ext uri="{9D8B030D-6E8A-4147-A177-3AD203B41FA5}">
                      <a16:colId xmlns:a16="http://schemas.microsoft.com/office/drawing/2014/main" val="3510777603"/>
                    </a:ext>
                  </a:extLst>
                </a:gridCol>
                <a:gridCol w="1146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6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課題研究</a:t>
                      </a:r>
                      <a:endParaRPr kumimoji="1" lang="en-US" altLang="ja-JP" sz="1050" b="1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専門実習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ja-JP" altLang="en-US" sz="1050" b="1" dirty="0"/>
                        <a:t>（４以上）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専門科目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ja-JP" altLang="en-US" sz="1050" b="1" dirty="0"/>
                        <a:t>（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050" b="1" dirty="0"/>
                        <a:t>以上）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基礎科目</a:t>
                      </a:r>
                      <a:endParaRPr kumimoji="1" lang="en-US" altLang="ja-JP" sz="1050" b="1" dirty="0"/>
                    </a:p>
                    <a:p>
                      <a:pPr algn="ctr"/>
                      <a:r>
                        <a:rPr kumimoji="1" lang="ja-JP" altLang="en-US" sz="1050" b="1" dirty="0"/>
                        <a:t>（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kumimoji="1" lang="ja-JP" altLang="en-US" sz="1050" b="1" dirty="0"/>
                        <a:t>以上）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/>
                        <a:t>必修</a:t>
                      </a:r>
                      <a:endParaRPr kumimoji="1" lang="en-US" altLang="ja-JP" sz="105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/>
                        <a:t>科目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選択必修科目</a:t>
                      </a:r>
                      <a:br>
                        <a:rPr kumimoji="1" lang="en-US" altLang="ja-JP" sz="1050" b="1" dirty="0"/>
                      </a:br>
                      <a:r>
                        <a:rPr kumimoji="1" lang="ja-JP" altLang="en-US" sz="1050" b="1" dirty="0"/>
                        <a:t>（４以上）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/>
                        <a:t>選択科目（</a:t>
                      </a:r>
                      <a:r>
                        <a:rPr kumimoji="1" lang="en-US" altLang="ja-JP" sz="1050" b="1" dirty="0"/>
                        <a:t>4</a:t>
                      </a:r>
                      <a:r>
                        <a:rPr kumimoji="1" lang="ja-JP" altLang="en-US" sz="1050" b="1" dirty="0"/>
                        <a:t>以上）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/>
                        <a:t>選択必修科目</a:t>
                      </a:r>
                      <a:br>
                        <a:rPr kumimoji="1" lang="en-US" altLang="ja-JP" sz="1050" b="1" dirty="0"/>
                      </a:br>
                      <a:r>
                        <a:rPr kumimoji="1" lang="ja-JP" altLang="en-US" sz="1050" b="1" dirty="0"/>
                        <a:t>（</a:t>
                      </a:r>
                      <a:r>
                        <a:rPr kumimoji="1" lang="en-US" altLang="ja-JP" sz="1050" b="1" dirty="0"/>
                        <a:t>4</a:t>
                      </a:r>
                      <a:r>
                        <a:rPr kumimoji="1" lang="ja-JP" altLang="en-US" sz="1050" b="1" dirty="0"/>
                        <a:t>以上）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/>
                        <a:t>必修科目</a:t>
                      </a:r>
                      <a:r>
                        <a:rPr kumimoji="1" lang="en-US" altLang="ja-JP" sz="1050" b="1" dirty="0"/>
                        <a:t>(2)</a:t>
                      </a:r>
                      <a:endParaRPr kumimoji="1" lang="ja-JP" altLang="en-US" sz="1050" b="1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/>
                        <a:t>選択必修科目</a:t>
                      </a:r>
                      <a:br>
                        <a:rPr kumimoji="1" lang="en-US" altLang="ja-JP" sz="1050" b="1" dirty="0"/>
                      </a:br>
                      <a:r>
                        <a:rPr kumimoji="1" lang="ja-JP" altLang="en-US" sz="1050" b="1" dirty="0"/>
                        <a:t>（</a:t>
                      </a:r>
                      <a:r>
                        <a:rPr kumimoji="1" lang="en-US" altLang="ja-JP" sz="1050" b="1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kumimoji="1" lang="ja-JP" altLang="en-US" sz="1050" b="1" dirty="0"/>
                        <a:t>以上）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/>
                        <a:t>必修科目</a:t>
                      </a:r>
                      <a:br>
                        <a:rPr kumimoji="1" lang="en-US" altLang="ja-JP" sz="1050" b="1" dirty="0"/>
                      </a:br>
                      <a:r>
                        <a:rPr kumimoji="1" lang="ja-JP" altLang="en-US" sz="1050" b="1" dirty="0"/>
                        <a:t>（</a:t>
                      </a:r>
                      <a:r>
                        <a:rPr kumimoji="1" lang="en-US" altLang="ja-JP" sz="1050" b="1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kumimoji="1" lang="ja-JP" altLang="en-US" sz="1050" b="1" dirty="0"/>
                        <a:t>）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6423"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1000" b="1" dirty="0">
                          <a:solidFill>
                            <a:srgbClr val="FF0000"/>
                          </a:solidFill>
                        </a:rPr>
                        <a:t>課題研究（６）</a:t>
                      </a:r>
                      <a:endParaRPr kumimoji="1" lang="ja-JP" altLang="en-US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27000" marR="27000" marT="27000" marB="27000" vert="eaVert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1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22400" lvl="2" indent="-108000" algn="l" fontAlgn="ctr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lang="ja-JP" altLang="en-US" sz="1000" b="1" u="none" strike="noStrike" dirty="0">
                          <a:solidFill>
                            <a:srgbClr val="0E58C4"/>
                          </a:solidFill>
                          <a:effectLst/>
                        </a:rPr>
                        <a:t>長崎大川内村実習（２）</a:t>
                      </a:r>
                    </a:p>
                    <a:p>
                      <a:pPr marL="1022400" lvl="2" indent="-108000" algn="l" fontAlgn="ctr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lang="ja-JP" altLang="en-US" sz="1000" b="1" u="none" strike="noStrike" dirty="0">
                          <a:solidFill>
                            <a:srgbClr val="0E58C4"/>
                          </a:solidFill>
                          <a:effectLst/>
                        </a:rPr>
                        <a:t>長崎大原爆被爆者医療実習（２）</a:t>
                      </a:r>
                      <a:endParaRPr lang="ja-JP" altLang="en-US" sz="1000" b="1" i="0" u="none" strike="noStrike" dirty="0">
                        <a:solidFill>
                          <a:srgbClr val="0E58C4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  <a:p>
                      <a:pPr marL="1022400" lvl="2" indent="-108000" algn="l" fontAlgn="ctr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福島医大救急医学実習（２）</a:t>
                      </a:r>
                      <a:endParaRPr lang="en-US" altLang="ja-JP" sz="1000" b="1" u="none" strike="sngStrike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22400" lvl="2" indent="-108000" algn="l" fontAlgn="ctr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lang="ja-JP" altLang="en-US" sz="1000" b="1" i="0" u="none" strike="noStrike" dirty="0">
                          <a:solidFill>
                            <a:srgbClr val="009A46"/>
                          </a:solidFill>
                          <a:effectLst/>
                          <a:latin typeface="+mn-ea"/>
                          <a:ea typeface="+mn-ea"/>
                        </a:rPr>
                        <a:t>原子力災害医療実習（</a:t>
                      </a:r>
                      <a:r>
                        <a:rPr lang="en-US" altLang="ja-JP" sz="1000" b="1" i="0" u="none" strike="noStrike" dirty="0">
                          <a:solidFill>
                            <a:srgbClr val="009A46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b="1" i="0" u="none" strike="noStrike" dirty="0">
                          <a:solidFill>
                            <a:srgbClr val="009A46"/>
                          </a:solidFill>
                          <a:effectLst/>
                          <a:latin typeface="+mn-ea"/>
                          <a:ea typeface="+mn-ea"/>
                        </a:rPr>
                        <a:t>）うち</a:t>
                      </a:r>
                      <a:r>
                        <a:rPr lang="en-US" altLang="ja-JP" sz="1000" b="1" i="0" u="none" strike="noStrike" dirty="0">
                          <a:solidFill>
                            <a:srgbClr val="009A46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00" b="1" i="0" u="none" strike="noStrike" dirty="0">
                          <a:solidFill>
                            <a:srgbClr val="009A46"/>
                          </a:solidFill>
                          <a:effectLst/>
                          <a:latin typeface="+mn-ea"/>
                          <a:ea typeface="+mn-ea"/>
                        </a:rPr>
                        <a:t>単位は福島災害医療セミナー</a:t>
                      </a:r>
                    </a:p>
                  </a:txBody>
                  <a:tcPr marL="27000" marR="27000" marT="27000" marB="27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シミュレーション</a:t>
                      </a:r>
                      <a:br>
                        <a:rPr lang="en-US" altLang="ja-JP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</a:b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医療教育学（２）</a:t>
                      </a: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zh-CN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救急医学特論（</a:t>
                      </a: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２</a:t>
                      </a:r>
                      <a:r>
                        <a:rPr lang="zh-CN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）</a:t>
                      </a: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地域医療学（２）</a:t>
                      </a:r>
                      <a:endParaRPr lang="ja-JP" altLang="en-US" sz="1000" b="1" i="0" u="none" strike="noStrike" dirty="0">
                        <a:solidFill>
                          <a:srgbClr val="009A46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27000" marR="27000" marT="27000" marB="27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1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22400" lvl="2" indent="-108000" algn="l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kumimoji="1" lang="ja-JP" altLang="en-US" sz="1000" b="1" dirty="0">
                          <a:solidFill>
                            <a:srgbClr val="0E58C4"/>
                          </a:solidFill>
                        </a:rPr>
                        <a:t>保健医療社会学特論（２）</a:t>
                      </a:r>
                    </a:p>
                    <a:p>
                      <a:pPr marL="1022400" lvl="2" indent="-108000" algn="l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kumimoji="1" lang="ja-JP" altLang="en-US" sz="1000" b="1" dirty="0">
                          <a:solidFill>
                            <a:srgbClr val="0E58C4"/>
                          </a:solidFill>
                        </a:rPr>
                        <a:t>国際プロジェクト管理学（２）</a:t>
                      </a:r>
                      <a:endParaRPr kumimoji="1" lang="en-US" altLang="ja-JP" sz="1000" b="1" dirty="0">
                        <a:solidFill>
                          <a:srgbClr val="0E58C4"/>
                        </a:solidFill>
                      </a:endParaRPr>
                    </a:p>
                    <a:p>
                      <a:pPr marL="1022400" lvl="2" indent="-108000" algn="l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kumimoji="1" lang="ja-JP" altLang="en-US" sz="1000" b="1" dirty="0">
                          <a:solidFill>
                            <a:srgbClr val="00B050"/>
                          </a:solidFill>
                        </a:rPr>
                        <a:t>災害地域ヘルスプロモーション学（</a:t>
                      </a:r>
                      <a:r>
                        <a:rPr kumimoji="1" lang="en-US" altLang="ja-JP" sz="1000" b="1" dirty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kumimoji="1" lang="ja-JP" altLang="en-US" sz="1000" b="1" dirty="0">
                          <a:solidFill>
                            <a:srgbClr val="00B050"/>
                          </a:solidFill>
                        </a:rPr>
                        <a:t>）</a:t>
                      </a:r>
                      <a:endParaRPr kumimoji="1" lang="en-US" altLang="ja-JP" sz="1000" b="1" dirty="0">
                        <a:solidFill>
                          <a:srgbClr val="00B050"/>
                        </a:solidFill>
                      </a:endParaRPr>
                    </a:p>
                  </a:txBody>
                  <a:tcPr marL="27000" marR="27000" marT="27000" marB="27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dirty="0">
                          <a:solidFill>
                            <a:srgbClr val="0E58C4"/>
                          </a:solidFill>
                          <a:effectLst/>
                          <a:latin typeface="+mn-ea"/>
                          <a:ea typeface="+mn-ea"/>
                        </a:rPr>
                        <a:t>国際保健学特論（２）</a:t>
                      </a: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  <a:latin typeface="+mn-ea"/>
                          <a:ea typeface="+mn-ea"/>
                        </a:rPr>
                        <a:t>災害医学特論（２）</a:t>
                      </a:r>
                    </a:p>
                  </a:txBody>
                  <a:tcPr marL="27000" marR="27000" marT="27000" marB="27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1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8000" marR="0" lvl="0" indent="-10800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  <a:latin typeface="+mn-ea"/>
                          <a:ea typeface="+mn-ea"/>
                        </a:rPr>
                        <a:t>災害こころの医学（</a:t>
                      </a:r>
                      <a:r>
                        <a:rPr lang="en-US" altLang="ja-JP" sz="1000" b="1" u="none" strike="noStrike" dirty="0">
                          <a:solidFill>
                            <a:srgbClr val="009A46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27000" marR="27000" marT="27000" marB="2700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zh-CN" altLang="en-US" sz="1000" b="1" u="none" strike="noStrike" dirty="0">
                          <a:solidFill>
                            <a:srgbClr val="0E58C4"/>
                          </a:solidFill>
                          <a:effectLst/>
                          <a:latin typeface="+mn-ea"/>
                          <a:ea typeface="+mn-ea"/>
                        </a:rPr>
                        <a:t>社会医学特論</a:t>
                      </a:r>
                      <a:r>
                        <a:rPr lang="ja-JP" altLang="en-US" sz="1000" b="1" u="none" strike="noStrike" dirty="0">
                          <a:solidFill>
                            <a:srgbClr val="0E58C4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en-US" altLang="ja-JP" sz="1000" b="1" u="none" strike="noStrike" dirty="0">
                          <a:solidFill>
                            <a:srgbClr val="0E58C4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000" b="1" u="none" strike="noStrike" dirty="0">
                          <a:solidFill>
                            <a:srgbClr val="0E58C4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kumimoji="1" lang="ja-JP" altLang="en-US" sz="1000" b="1" dirty="0">
                        <a:solidFill>
                          <a:srgbClr val="0E58C4"/>
                        </a:solidFill>
                        <a:latin typeface="+mn-ea"/>
                        <a:ea typeface="+mn-ea"/>
                      </a:endParaRPr>
                    </a:p>
                  </a:txBody>
                  <a:tcPr marL="27000" marR="27000" marT="27000" marB="27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1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被ばく影響学（２）</a:t>
                      </a:r>
                      <a:endParaRPr lang="en-US" altLang="ja-JP" sz="1000" b="1" u="none" strike="noStrike" baseline="0" dirty="0">
                        <a:solidFill>
                          <a:srgbClr val="0E58C4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リスクアセスメント概論（２）</a:t>
                      </a:r>
                      <a:endParaRPr lang="en-US" altLang="ja-JP" sz="1000" b="1" u="none" strike="noStrike" baseline="0" dirty="0">
                        <a:solidFill>
                          <a:srgbClr val="0E58C4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メンタルヘルス概論（２）</a:t>
                      </a:r>
                      <a:endParaRPr lang="en-US" altLang="ja-JP" sz="1000" b="1" u="none" strike="noStrike" baseline="0" dirty="0">
                        <a:solidFill>
                          <a:srgbClr val="0E58C4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疫学（２）</a:t>
                      </a:r>
                      <a:endParaRPr lang="en-US" altLang="ja-JP" sz="1000" b="1" u="none" strike="noStrike" baseline="0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災害医学概論（１）</a:t>
                      </a:r>
                      <a:endParaRPr lang="en-US" altLang="ja-JP" sz="1000" b="1" u="none" strike="noStrike" baseline="0" dirty="0">
                        <a:solidFill>
                          <a:srgbClr val="009A46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災害看護学概論（１）</a:t>
                      </a:r>
                      <a:endParaRPr lang="en-US" altLang="ja-JP" sz="1000" b="1" u="none" strike="noStrike" baseline="0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緊急被ばく医療概論（２）</a:t>
                      </a:r>
                      <a:endParaRPr lang="en-US" altLang="ja-JP" sz="1000" b="1" u="none" strike="noStrike" baseline="0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en-US" altLang="ja-JP" sz="1000" b="1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IPW</a:t>
                      </a:r>
                      <a:r>
                        <a:rPr lang="ja-JP" altLang="en-US" sz="1000" b="1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論（</a:t>
                      </a:r>
                      <a:r>
                        <a:rPr lang="en-US" altLang="ja-JP" sz="1000" b="1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2</a:t>
                      </a:r>
                      <a:r>
                        <a:rPr lang="ja-JP" altLang="en-US" sz="1000" b="1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）</a:t>
                      </a:r>
                      <a:endParaRPr lang="en-US" altLang="ja-JP" sz="1000" b="1" u="none" strike="noStrike" baseline="0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dirty="0">
                          <a:solidFill>
                            <a:srgbClr val="0E58C4"/>
                          </a:solidFill>
                          <a:effectLst/>
                          <a:latin typeface="+mn-ea"/>
                          <a:ea typeface="+mn-ea"/>
                        </a:rPr>
                        <a:t>リスク管理学特論（２）</a:t>
                      </a: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endParaRPr lang="en-US" altLang="ja-JP" sz="1000" b="1" u="none" strike="noStrike" baseline="0" dirty="0">
                        <a:solidFill>
                          <a:srgbClr val="009A46"/>
                        </a:solidFill>
                        <a:effectLst/>
                      </a:endParaRPr>
                    </a:p>
                  </a:txBody>
                  <a:tcPr marL="27000" marR="27000" marT="27000" marB="27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研究方法特論（２）</a:t>
                      </a:r>
                      <a:endParaRPr lang="en-US" altLang="ja-JP" sz="1000" b="1" u="none" strike="noStrike" baseline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リスクコミュニケーション学（１）</a:t>
                      </a:r>
                      <a:endParaRPr lang="en-US" altLang="ja-JP" sz="1000" b="1" u="none" strike="noStrike" baseline="0" dirty="0">
                        <a:solidFill>
                          <a:srgbClr val="0E58C4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baseline="0" dirty="0">
                          <a:solidFill>
                            <a:srgbClr val="0070C0"/>
                          </a:solidFill>
                          <a:effectLst/>
                        </a:rPr>
                        <a:t>基礎放射線医科学（１）</a:t>
                      </a:r>
                      <a:endParaRPr lang="en-US" altLang="ja-JP" sz="1000" b="1" u="none" strike="noStrike" baseline="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基礎放射線医科学（１）</a:t>
                      </a: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救急医学概論（１）</a:t>
                      </a:r>
                      <a:endParaRPr lang="en-US" altLang="ja-JP" sz="1000" b="1" u="none" strike="noStrike" baseline="0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1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放射線防護学（２）</a:t>
                      </a:r>
                    </a:p>
                  </a:txBody>
                  <a:tcPr marL="27000" marR="27000" marT="27000" marB="27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1870"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1000" b="1" dirty="0">
                          <a:solidFill>
                            <a:srgbClr val="FF0000"/>
                          </a:solidFill>
                        </a:rPr>
                        <a:t>課題研究（６）</a:t>
                      </a:r>
                      <a:endParaRPr kumimoji="1" lang="ja-JP" altLang="en-US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27000" marR="27000" marT="27000" marB="27000" vert="eaVert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E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dirty="0">
                          <a:solidFill>
                            <a:srgbClr val="0E58C4"/>
                          </a:solidFill>
                          <a:effectLst/>
                        </a:rPr>
                        <a:t>コンサルテーション特論（２）</a:t>
                      </a:r>
                      <a:endParaRPr lang="en-US" altLang="ja-JP" sz="1000" b="1" u="none" strike="noStrike" dirty="0">
                        <a:solidFill>
                          <a:srgbClr val="0E58C4"/>
                        </a:solidFill>
                        <a:effectLst/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看護教育論</a:t>
                      </a:r>
                      <a:r>
                        <a:rPr lang="en-US" altLang="ja-JP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(</a:t>
                      </a: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２</a:t>
                      </a:r>
                      <a:r>
                        <a:rPr lang="en-US" altLang="ja-JP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)</a:t>
                      </a: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看護情報学</a:t>
                      </a:r>
                      <a:r>
                        <a:rPr lang="en-US" altLang="ja-JP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(2)</a:t>
                      </a: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災害看護活動論</a:t>
                      </a:r>
                      <a:r>
                        <a:rPr lang="en-US" altLang="ja-JP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Ⅰ</a:t>
                      </a: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（</a:t>
                      </a:r>
                      <a:r>
                        <a:rPr lang="en-US" altLang="ja-JP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1</a:t>
                      </a: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）</a:t>
                      </a:r>
                      <a:endParaRPr lang="en-US" altLang="ja-JP" sz="1000" b="1" u="none" strike="noStrike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災害看護活動論</a:t>
                      </a:r>
                      <a:r>
                        <a:rPr lang="en-US" altLang="ja-JP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Ⅱ</a:t>
                      </a: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（</a:t>
                      </a:r>
                      <a:r>
                        <a:rPr lang="en-US" altLang="ja-JP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1</a:t>
                      </a: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）</a:t>
                      </a:r>
                      <a:endParaRPr lang="en-US" altLang="ja-JP" sz="1000" b="1" u="none" strike="noStrike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dirty="0">
                          <a:solidFill>
                            <a:srgbClr val="0E58C4"/>
                          </a:solidFill>
                          <a:effectLst/>
                        </a:rPr>
                        <a:t>国際保健学特論（２）</a:t>
                      </a:r>
                      <a:endParaRPr lang="en-US" altLang="ja-JP" sz="1000" b="1" u="none" strike="noStrike" dirty="0">
                        <a:solidFill>
                          <a:srgbClr val="0E58C4"/>
                        </a:solidFill>
                        <a:effectLst/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1000" b="1" u="none" strike="noStrike" dirty="0">
                          <a:solidFill>
                            <a:srgbClr val="009A46"/>
                          </a:solidFill>
                          <a:effectLst/>
                        </a:rPr>
                        <a:t>看護倫理（２）</a:t>
                      </a:r>
                    </a:p>
                  </a:txBody>
                  <a:tcPr marL="27000" marR="27000" marT="27000" marB="27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E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 fontAlgn="ctr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ja-JP" altLang="en-US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国際被ばくヘルスプロモーション（</a:t>
                      </a:r>
                      <a:r>
                        <a:rPr kumimoji="1" lang="en-US" altLang="ja-JP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）</a:t>
                      </a:r>
                      <a:endParaRPr kumimoji="1" lang="en-US" altLang="ja-JP" sz="1000" b="1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srgbClr val="009A46"/>
                        </a:solidFill>
                        <a:effectLst/>
                        <a:uLnTx/>
                        <a:uFillTx/>
                        <a:latin typeface="+mn-ea"/>
                        <a:ea typeface="+mn-ea"/>
                      </a:endParaRPr>
                    </a:p>
                    <a:p>
                      <a:pPr marL="108000" lvl="0" indent="-108000" algn="l" rtl="0" fontAlgn="ctr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kumimoji="1" lang="ja-JP" altLang="en-US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被ばく医療保健看護学（</a:t>
                      </a:r>
                      <a:r>
                        <a:rPr kumimoji="1" lang="en-US" altLang="ja-JP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）</a:t>
                      </a:r>
                    </a:p>
                    <a:p>
                      <a:pPr marL="108000" lvl="0" indent="-108000" algn="l" rtl="0" fontAlgn="ctr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kumimoji="1" lang="ja-JP" altLang="en-US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災害公衆衛生看護学（２）</a:t>
                      </a:r>
                      <a:endParaRPr lang="ja-JP" altLang="en-US" sz="1000" b="1" dirty="0">
                        <a:solidFill>
                          <a:srgbClr val="0E58C4"/>
                        </a:solidFill>
                        <a:latin typeface="+mn-ea"/>
                        <a:ea typeface="+mn-ea"/>
                      </a:endParaRPr>
                    </a:p>
                  </a:txBody>
                  <a:tcPr marL="27000" marR="27000" marT="27000" marB="27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E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08000" algn="l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kumimoji="1" lang="ja-JP" altLang="en-US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</a:rPr>
                        <a:t>放射線看護学（２</a:t>
                      </a:r>
                      <a:r>
                        <a:rPr lang="ja-JP" altLang="en-US" sz="1000" b="1" u="none" strike="noStrike" dirty="0">
                          <a:solidFill>
                            <a:srgbClr val="0E58C4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altLang="en-US" sz="1000" b="1" dirty="0">
                        <a:solidFill>
                          <a:srgbClr val="0E58C4"/>
                        </a:solidFill>
                        <a:latin typeface="+mn-ea"/>
                        <a:ea typeface="+mn-ea"/>
                      </a:endParaRPr>
                    </a:p>
                  </a:txBody>
                  <a:tcPr marL="27000" marR="27000" marT="27000" marB="2700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E5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851509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20FD0D8-EFEB-7E49-8920-6502EF654A1F}"/>
              </a:ext>
            </a:extLst>
          </p:cNvPr>
          <p:cNvGraphicFramePr>
            <a:graphicFrameLocks noGrp="1"/>
          </p:cNvGraphicFramePr>
          <p:nvPr/>
        </p:nvGraphicFramePr>
        <p:xfrm>
          <a:off x="10409291" y="1201322"/>
          <a:ext cx="459707" cy="50185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667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1" dirty="0"/>
                        <a:t>修了</a:t>
                      </a:r>
                      <a:br>
                        <a:rPr lang="en-US" altLang="ja-JP" sz="800" b="1" dirty="0"/>
                      </a:br>
                      <a:r>
                        <a:rPr lang="ja-JP" altLang="en-US" sz="800" b="1" dirty="0"/>
                        <a:t>要件</a:t>
                      </a:r>
                      <a:endParaRPr lang="en-US" altLang="ja-JP" sz="800" b="1" dirty="0"/>
                    </a:p>
                    <a:p>
                      <a:pPr algn="ctr"/>
                      <a:endParaRPr lang="en-US" altLang="ja-JP" sz="800" dirty="0"/>
                    </a:p>
                    <a:p>
                      <a:pPr algn="ctr"/>
                      <a:r>
                        <a:rPr lang="en-US" altLang="ja-JP" sz="800" dirty="0"/>
                        <a:t>34</a:t>
                      </a:r>
                      <a:r>
                        <a:rPr lang="ja-JP" altLang="en-US" sz="800" dirty="0"/>
                        <a:t>単位</a:t>
                      </a:r>
                      <a:br>
                        <a:rPr lang="en-US" altLang="ja-JP" sz="800" dirty="0"/>
                      </a:br>
                      <a:r>
                        <a:rPr lang="ja-JP" altLang="en-US" sz="800" dirty="0"/>
                        <a:t>以上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24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bg1"/>
                          </a:solidFill>
                        </a:rPr>
                        <a:t>医科学コース　</a:t>
                      </a:r>
                      <a:br>
                        <a:rPr lang="en-US" altLang="ja-JP" sz="11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altLang="ja-JP" sz="1100" b="1" dirty="0">
                          <a:solidFill>
                            <a:schemeClr val="bg1"/>
                          </a:solidFill>
                        </a:rPr>
                        <a:t>〈 </a:t>
                      </a:r>
                      <a:r>
                        <a:rPr lang="ja-JP" altLang="en-US" sz="1100" b="1" dirty="0">
                          <a:solidFill>
                            <a:schemeClr val="bg1"/>
                          </a:solidFill>
                        </a:rPr>
                        <a:t>修士（医科学）</a:t>
                      </a:r>
                      <a:r>
                        <a:rPr lang="en-US" altLang="ja-JP" sz="1100" b="1" dirty="0">
                          <a:solidFill>
                            <a:schemeClr val="bg1"/>
                          </a:solidFill>
                        </a:rPr>
                        <a:t>〉</a:t>
                      </a:r>
                      <a:endParaRPr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27000" marR="27000" marT="27000" marB="27000" vert="eaVert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9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bg1"/>
                          </a:solidFill>
                        </a:rPr>
                        <a:t>保健看護学コース</a:t>
                      </a:r>
                      <a:br>
                        <a:rPr lang="en-US" altLang="ja-JP" sz="11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altLang="ja-JP" sz="1100" b="1" dirty="0">
                          <a:solidFill>
                            <a:schemeClr val="bg1"/>
                          </a:solidFill>
                        </a:rPr>
                        <a:t>〈 </a:t>
                      </a:r>
                      <a:r>
                        <a:rPr lang="ja-JP" altLang="en-US" sz="1100" b="1" dirty="0">
                          <a:solidFill>
                            <a:schemeClr val="bg1"/>
                          </a:solidFill>
                        </a:rPr>
                        <a:t>修士（看護学）</a:t>
                      </a:r>
                      <a:r>
                        <a:rPr lang="en-US" altLang="ja-JP" sz="1100" b="1" dirty="0">
                          <a:solidFill>
                            <a:schemeClr val="bg1"/>
                          </a:solidFill>
                        </a:rPr>
                        <a:t>〉</a:t>
                      </a:r>
                      <a:endParaRPr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27000" marR="27000" marT="27000" marB="27000" vert="eaVert"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25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E58C4"/>
                </a:solidFill>
              </a:rPr>
              <a:t>医科学コース</a:t>
            </a:r>
            <a:r>
              <a:rPr lang="ja-JP" altLang="en-US" dirty="0"/>
              <a:t>履修モデル</a:t>
            </a:r>
            <a:r>
              <a:rPr lang="ja-JP" altLang="en-US" sz="1800" dirty="0"/>
              <a:t>（長崎大学の場合）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1B2D49-7B27-4576-B544-DF19833567D5}" type="slidenum">
              <a:rPr kumimoji="1" lang="ja-JP" alt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2676145" y="973755"/>
          <a:ext cx="6774968" cy="56280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43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6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5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5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2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課題研究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６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専門実習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（４）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専門科目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（</a:t>
                      </a:r>
                      <a:r>
                        <a:rPr kumimoji="1" lang="en-US" altLang="ja-JP" sz="1000" dirty="0"/>
                        <a:t>10</a:t>
                      </a:r>
                      <a:r>
                        <a:rPr kumimoji="1" lang="ja-JP" altLang="en-US" sz="1000" dirty="0"/>
                        <a:t>以上）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基礎科目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（</a:t>
                      </a:r>
                      <a:r>
                        <a:rPr kumimoji="1" lang="en-US" altLang="ja-JP" sz="1000" dirty="0"/>
                        <a:t>14</a:t>
                      </a:r>
                      <a:r>
                        <a:rPr kumimoji="1" lang="ja-JP" altLang="en-US" sz="1000" dirty="0"/>
                        <a:t>以上）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必修科目</a:t>
                      </a:r>
                      <a:br>
                        <a:rPr kumimoji="1" lang="en-US" altLang="ja-JP" sz="1000" dirty="0"/>
                      </a:br>
                      <a:r>
                        <a:rPr kumimoji="1" lang="en-US" altLang="ja-JP" sz="1000" dirty="0"/>
                        <a:t>(</a:t>
                      </a:r>
                      <a:r>
                        <a:rPr kumimoji="1" lang="ja-JP" altLang="en-US" sz="1000" dirty="0"/>
                        <a:t>６</a:t>
                      </a:r>
                      <a:r>
                        <a:rPr kumimoji="1" lang="en-US" altLang="ja-JP" sz="1000" dirty="0"/>
                        <a:t>)</a:t>
                      </a:r>
                      <a:endParaRPr kumimoji="1" lang="ja-JP" altLang="en-US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選択必修科目</a:t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（４）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選択科目</a:t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（４以上）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選択必修科目</a:t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（４）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必修科目</a:t>
                      </a:r>
                      <a:br>
                        <a:rPr kumimoji="1" lang="en-US" altLang="ja-JP" sz="1000" dirty="0"/>
                      </a:br>
                      <a:r>
                        <a:rPr kumimoji="1" lang="en-US" altLang="ja-JP" sz="1000" dirty="0"/>
                        <a:t>(</a:t>
                      </a:r>
                      <a:r>
                        <a:rPr kumimoji="1" lang="ja-JP" altLang="en-US" sz="1000" dirty="0"/>
                        <a:t>２</a:t>
                      </a:r>
                      <a:r>
                        <a:rPr kumimoji="1" lang="en-US" altLang="ja-JP" sz="1000" dirty="0"/>
                        <a:t>)</a:t>
                      </a:r>
                      <a:endParaRPr kumimoji="1" lang="ja-JP" altLang="en-US" sz="10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選択必修科目</a:t>
                      </a:r>
                      <a:endParaRPr kumimoji="1" lang="en-US" altLang="ja-JP" sz="1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（</a:t>
                      </a:r>
                      <a:r>
                        <a:rPr kumimoji="1" lang="en-US" altLang="ja-JP" sz="1000" dirty="0"/>
                        <a:t>6</a:t>
                      </a:r>
                      <a:r>
                        <a:rPr kumimoji="1" lang="ja-JP" altLang="en-US" sz="1000" dirty="0"/>
                        <a:t>以上）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必修科目</a:t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</a:t>
                      </a:r>
                      <a:r>
                        <a:rPr kumimoji="1" lang="en-US" altLang="ja-JP" sz="1000" dirty="0"/>
                        <a:t>8</a:t>
                      </a:r>
                      <a:r>
                        <a:rPr kumimoji="1" lang="ja-JP" altLang="en-US" sz="1000" dirty="0"/>
                        <a:t>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469">
                <a:tc rowSpan="4">
                  <a:txBody>
                    <a:bodyPr/>
                    <a:lstStyle/>
                    <a:p>
                      <a:pPr marL="1022400" marR="0" lvl="2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課題研究（６）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6000" marR="36000" marT="36000" marB="0" vert="eaVert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2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dirty="0">
                          <a:solidFill>
                            <a:srgbClr val="0E58C4"/>
                          </a:solidFill>
                          <a:effectLst/>
                        </a:rPr>
                        <a:t>長崎大川内村実習（２）</a:t>
                      </a:r>
                    </a:p>
                    <a:p>
                      <a:pPr marL="108000" marR="0" lvl="2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福島医大救急医学実習（２）</a:t>
                      </a: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dirty="0">
                          <a:solidFill>
                            <a:srgbClr val="0E58C4"/>
                          </a:solidFill>
                          <a:effectLst/>
                        </a:rPr>
                        <a:t>国際プロジェクト管理学（２）</a:t>
                      </a:r>
                      <a:endParaRPr lang="en-US" altLang="ja-JP" sz="900" u="none" strike="noStrike" dirty="0">
                        <a:solidFill>
                          <a:srgbClr val="0E58C4"/>
                        </a:solidFill>
                        <a:effectLst/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dirty="0">
                          <a:solidFill>
                            <a:srgbClr val="0E58C4"/>
                          </a:solidFill>
                          <a:effectLst/>
                        </a:rPr>
                        <a:t>保健医療社会学特論（</a:t>
                      </a:r>
                      <a:r>
                        <a:rPr lang="en-US" altLang="ja-JP" sz="900" u="none" strike="noStrike" dirty="0">
                          <a:solidFill>
                            <a:srgbClr val="0E58C4"/>
                          </a:solidFill>
                          <a:effectLst/>
                        </a:rPr>
                        <a:t>2</a:t>
                      </a:r>
                      <a:r>
                        <a:rPr lang="ja-JP" altLang="en-US" sz="900" u="none" strike="noStrike" dirty="0">
                          <a:solidFill>
                            <a:srgbClr val="0E58C4"/>
                          </a:solidFill>
                          <a:effectLst/>
                        </a:rPr>
                        <a:t>）</a:t>
                      </a: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救急医学特論（２）</a:t>
                      </a: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9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</a:rPr>
                        <a:t>国際保健学特論（２）</a:t>
                      </a: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9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</a:rPr>
                        <a:t>災害こころの医学（２）</a:t>
                      </a: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zh-CN" altLang="en-US" sz="9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社会医学特論（２）</a:t>
                      </a: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ja-JP" sz="900" u="none" strike="noStrike" baseline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E58C4"/>
                          </a:solidFill>
                        </a:rPr>
                        <a:t>被ばく影響学（２）</a:t>
                      </a:r>
                      <a:endParaRPr kumimoji="1" lang="en-US" altLang="ja-JP" sz="900" b="0" dirty="0">
                        <a:solidFill>
                          <a:srgbClr val="0E58C4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緊急被ばく医療概論（２）</a:t>
                      </a:r>
                      <a:endParaRPr kumimoji="1" lang="en-US" altLang="ja-JP" sz="900" dirty="0">
                        <a:solidFill>
                          <a:srgbClr val="009A46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疫学（２）</a:t>
                      </a:r>
                      <a:endParaRPr kumimoji="1" lang="en-US" altLang="ja-JP" sz="900" dirty="0">
                        <a:solidFill>
                          <a:srgbClr val="009A46"/>
                        </a:solidFill>
                      </a:endParaRP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</a:rPr>
                        <a:t>リスク管理学特論（２）</a:t>
                      </a: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900" dirty="0">
                        <a:solidFill>
                          <a:srgbClr val="009A46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900" dirty="0">
                        <a:solidFill>
                          <a:srgbClr val="009A46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ja-JP" sz="900" b="0" dirty="0">
                        <a:solidFill>
                          <a:srgbClr val="009A46"/>
                        </a:solidFill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研究方法特論（２）</a:t>
                      </a:r>
                      <a:endParaRPr lang="en-US" altLang="ja-JP" sz="900" u="none" strike="noStrike" baseline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リスクコミュニケーション学（１）</a:t>
                      </a:r>
                      <a:endParaRPr lang="en-US" altLang="ja-JP" sz="900" u="none" strike="noStrike" baseline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基礎放射線医科学（１）</a:t>
                      </a:r>
                      <a:endParaRPr lang="en-US" altLang="ja-JP" sz="900" u="none" strike="noStrike" baseline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基礎放射線医科学（１）</a:t>
                      </a: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救急医学概論（１）</a:t>
                      </a:r>
                      <a:endParaRPr lang="en-US" altLang="ja-JP" sz="900" u="none" strike="noStrike" baseline="0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放射線防護学（２）</a:t>
                      </a:r>
                      <a:endParaRPr lang="en-US" altLang="ja-JP" sz="900" u="none" strike="noStrike" baseline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76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lvl="0" indent="-108000" algn="l" fontAlgn="ctr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lang="ja-JP" altLang="en-US" sz="9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福島医大救急医学実習（２）　</a:t>
                      </a:r>
                    </a:p>
                    <a:p>
                      <a:pPr marL="108000" lvl="0" indent="-108000" algn="l" fontAlgn="ctr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lang="ja-JP" altLang="en-US" sz="9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原子力災害医療実習（２）</a:t>
                      </a:r>
                    </a:p>
                    <a:p>
                      <a:pPr marL="171450" lvl="0" indent="-171450">
                        <a:buFont typeface="Calibri" panose="020F0502020204030204" pitchFamily="34" charset="0"/>
                        <a:buChar char="▪"/>
                      </a:pPr>
                      <a:endParaRPr lang="ja-JP" altLang="en-US" sz="900" dirty="0">
                        <a:solidFill>
                          <a:srgbClr val="009A46"/>
                        </a:solidFill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シミュレーション医療教育学（２）</a:t>
                      </a: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救急医学特論（２）</a:t>
                      </a: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9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</a:rPr>
                        <a:t>災害医学特論（２）</a:t>
                      </a: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9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</a:rPr>
                        <a:t>災害こころの医学（２）</a:t>
                      </a: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E58C4"/>
                          </a:solidFill>
                        </a:rPr>
                        <a:t>リスクアセスメント概論（２）</a:t>
                      </a:r>
                      <a:endParaRPr kumimoji="1" lang="en-US" altLang="ja-JP" sz="900" b="0" dirty="0">
                        <a:solidFill>
                          <a:srgbClr val="0E58C4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緊急被ばく医療概論（２）</a:t>
                      </a:r>
                      <a:endParaRPr kumimoji="1" lang="en-US" altLang="ja-JP" sz="900" dirty="0">
                        <a:solidFill>
                          <a:srgbClr val="009A46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災害看護学概論（</a:t>
                      </a:r>
                      <a:r>
                        <a:rPr kumimoji="1" lang="en-US" altLang="ja-JP" sz="900" dirty="0">
                          <a:solidFill>
                            <a:srgbClr val="009A46"/>
                          </a:solidFill>
                        </a:rPr>
                        <a:t>1</a:t>
                      </a: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）</a:t>
                      </a:r>
                      <a:endParaRPr kumimoji="1" lang="en-US" altLang="ja-JP" sz="900" b="0" dirty="0">
                        <a:solidFill>
                          <a:srgbClr val="009A46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災害医学概論（</a:t>
                      </a:r>
                      <a:r>
                        <a:rPr kumimoji="1" lang="en-US" altLang="ja-JP" sz="900" dirty="0">
                          <a:solidFill>
                            <a:srgbClr val="009A46"/>
                          </a:solidFill>
                        </a:rPr>
                        <a:t>1</a:t>
                      </a: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）</a:t>
                      </a:r>
                      <a:endParaRPr kumimoji="1" lang="en-US" altLang="ja-JP" sz="900" b="0" dirty="0">
                        <a:solidFill>
                          <a:srgbClr val="009A46"/>
                        </a:solidFill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898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dirty="0">
                          <a:solidFill>
                            <a:srgbClr val="0E58C4"/>
                          </a:solidFill>
                          <a:effectLst/>
                        </a:rPr>
                        <a:t>長崎大川内村実習（２）</a:t>
                      </a: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原子力災害医療実習（２）</a:t>
                      </a: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地域医療学（２）</a:t>
                      </a: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災害地域ヘルスプロモーション学（２）</a:t>
                      </a: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9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</a:rPr>
                        <a:t>災害医学特論（２）</a:t>
                      </a: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9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</a:rPr>
                        <a:t>災害こころの医学（２）</a:t>
                      </a: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E58C4"/>
                          </a:solidFill>
                        </a:rPr>
                        <a:t>被ばく影響学（２）</a:t>
                      </a:r>
                      <a:endParaRPr kumimoji="1" lang="en-US" altLang="ja-JP" sz="900" b="0" dirty="0">
                        <a:solidFill>
                          <a:srgbClr val="0E58C4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rgbClr val="0E58C4"/>
                          </a:solidFill>
                        </a:rPr>
                        <a:t>メンタルヘルス概論（２）</a:t>
                      </a:r>
                      <a:endParaRPr kumimoji="1" lang="en-US" altLang="ja-JP" sz="900" b="0" dirty="0">
                        <a:solidFill>
                          <a:srgbClr val="0E58C4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災害看護学概論（</a:t>
                      </a:r>
                      <a:r>
                        <a:rPr kumimoji="1" lang="en-US" altLang="ja-JP" sz="900" dirty="0">
                          <a:solidFill>
                            <a:srgbClr val="009A46"/>
                          </a:solidFill>
                        </a:rPr>
                        <a:t>1</a:t>
                      </a: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）</a:t>
                      </a:r>
                      <a:endParaRPr kumimoji="1" lang="en-US" altLang="ja-JP" sz="900" b="0" dirty="0">
                        <a:solidFill>
                          <a:srgbClr val="009A46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災害医学概論（</a:t>
                      </a:r>
                      <a:r>
                        <a:rPr kumimoji="1" lang="en-US" altLang="ja-JP" sz="900" dirty="0">
                          <a:solidFill>
                            <a:srgbClr val="009A46"/>
                          </a:solidFill>
                        </a:rPr>
                        <a:t>1</a:t>
                      </a: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）</a:t>
                      </a:r>
                      <a:endParaRPr kumimoji="1" lang="en-US" altLang="ja-JP" sz="900" b="0" dirty="0">
                        <a:solidFill>
                          <a:srgbClr val="009A46"/>
                        </a:solidFill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76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E58C4"/>
                          </a:solidFill>
                        </a:rPr>
                        <a:t>長崎大原爆被爆者医療実習（２）</a:t>
                      </a:r>
                      <a:endParaRPr kumimoji="1" lang="en-US" altLang="ja-JP" sz="900" dirty="0">
                        <a:solidFill>
                          <a:srgbClr val="0E58C4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9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原子力災害医療実習</a:t>
                      </a: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（２）</a:t>
                      </a:r>
                      <a:endParaRPr kumimoji="1" lang="ja-JP" altLang="en-US" sz="900" b="0" dirty="0">
                        <a:solidFill>
                          <a:srgbClr val="009A46"/>
                        </a:solidFill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9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</a:rPr>
                        <a:t>災害こころの医学（２）</a:t>
                      </a: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9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シミュレーション医療教育学（２）</a:t>
                      </a: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indent="-108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災害医学特論（２）</a:t>
                      </a:r>
                      <a:endParaRPr kumimoji="1" lang="en-US" altLang="ja-JP" sz="900" dirty="0">
                        <a:solidFill>
                          <a:srgbClr val="009A46"/>
                        </a:solidFill>
                      </a:endParaRPr>
                    </a:p>
                    <a:p>
                      <a:pPr marL="108000" indent="-10800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b="0" dirty="0">
                          <a:solidFill>
                            <a:srgbClr val="009A46"/>
                          </a:solidFill>
                        </a:rPr>
                        <a:t>災害こころの医学（２）</a:t>
                      </a: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E58C4"/>
                          </a:solidFill>
                        </a:rPr>
                        <a:t>被ばく影響学（２）</a:t>
                      </a:r>
                      <a:endParaRPr kumimoji="1" lang="en-US" altLang="ja-JP" sz="900" b="0" dirty="0">
                        <a:solidFill>
                          <a:srgbClr val="0E58C4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緊急被ばく医療概論（２）</a:t>
                      </a:r>
                      <a:endParaRPr kumimoji="1" lang="en-US" altLang="ja-JP" sz="900" dirty="0">
                        <a:solidFill>
                          <a:srgbClr val="009A46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災害看護学概論（</a:t>
                      </a:r>
                      <a:r>
                        <a:rPr kumimoji="1" lang="en-US" altLang="ja-JP" sz="900" dirty="0">
                          <a:solidFill>
                            <a:srgbClr val="009A46"/>
                          </a:solidFill>
                        </a:rPr>
                        <a:t>1</a:t>
                      </a: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）</a:t>
                      </a:r>
                      <a:endParaRPr kumimoji="1" lang="en-US" altLang="ja-JP" sz="900" b="0" dirty="0">
                        <a:solidFill>
                          <a:srgbClr val="009A46"/>
                        </a:solidFill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災害医学概論（</a:t>
                      </a:r>
                      <a:r>
                        <a:rPr kumimoji="1" lang="en-US" altLang="ja-JP" sz="900" dirty="0">
                          <a:solidFill>
                            <a:srgbClr val="009A46"/>
                          </a:solidFill>
                        </a:rPr>
                        <a:t>1</a:t>
                      </a:r>
                      <a:r>
                        <a:rPr kumimoji="1" lang="ja-JP" altLang="en-US" sz="900" dirty="0">
                          <a:solidFill>
                            <a:srgbClr val="009A46"/>
                          </a:solidFill>
                        </a:rPr>
                        <a:t>）</a:t>
                      </a:r>
                      <a:endParaRPr kumimoji="1" lang="en-US" altLang="ja-JP" sz="900" b="0" dirty="0">
                        <a:solidFill>
                          <a:srgbClr val="009A46"/>
                        </a:solidFill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1598568" y="960580"/>
          <a:ext cx="797186" cy="56259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7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991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進路</a:t>
                      </a:r>
                    </a:p>
                  </a:txBody>
                  <a:tcPr vert="eaVert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043">
                <a:tc>
                  <a:txBody>
                    <a:bodyPr/>
                    <a:lstStyle/>
                    <a:p>
                      <a:pPr marL="108000" indent="-10800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海外の保健省等担当省庁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marL="108000" indent="-10800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博士課程進学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</a:endParaRPr>
                    </a:p>
                  </a:txBody>
                  <a:tcPr marT="36000" marB="36000" vert="eaVert" anchor="ctr">
                    <a:solidFill>
                      <a:srgbClr val="DD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872"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医療機関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行政機関</a:t>
                      </a:r>
                    </a:p>
                  </a:txBody>
                  <a:tcPr marT="36000" marB="36000" vert="eaVert" anchor="ctr">
                    <a:solidFill>
                      <a:srgbClr val="DD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pPr marL="108000" indent="-10800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医療機関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marL="108000" indent="-10800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行政機関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marL="108000" indent="-10800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博士課程進学</a:t>
                      </a:r>
                    </a:p>
                  </a:txBody>
                  <a:tcPr marT="36000" marB="36000" vert="eaVert" anchor="ctr">
                    <a:solidFill>
                      <a:srgbClr val="DD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教育研究機関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+mn-ea"/>
                        </a:rPr>
                        <a:t>医療機関</a:t>
                      </a:r>
                    </a:p>
                  </a:txBody>
                  <a:tcPr marT="36000" marB="36000" vert="eaVert" anchor="ctr">
                    <a:solidFill>
                      <a:srgbClr val="DD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/>
        </p:nvGraphicFramePr>
        <p:xfrm>
          <a:off x="9738443" y="979631"/>
          <a:ext cx="676275" cy="562213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685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b="1" dirty="0"/>
                        <a:t>修了</a:t>
                      </a:r>
                      <a:br>
                        <a:rPr lang="en-US" altLang="ja-JP" sz="1000" b="1" dirty="0"/>
                      </a:br>
                      <a:r>
                        <a:rPr lang="ja-JP" altLang="en-US" sz="1000" b="1" dirty="0"/>
                        <a:t>要件</a:t>
                      </a:r>
                      <a:endParaRPr lang="en-US" altLang="ja-JP" sz="1000" b="1" dirty="0"/>
                    </a:p>
                    <a:p>
                      <a:pPr algn="ctr"/>
                      <a:endParaRPr lang="en-US" altLang="ja-JP" sz="1000" dirty="0"/>
                    </a:p>
                    <a:p>
                      <a:pPr algn="ctr"/>
                      <a:r>
                        <a:rPr lang="en-US" altLang="ja-JP" sz="1000" dirty="0"/>
                        <a:t>34</a:t>
                      </a:r>
                      <a:r>
                        <a:rPr lang="ja-JP" altLang="en-US" sz="1000" dirty="0"/>
                        <a:t>単位</a:t>
                      </a:r>
                      <a:br>
                        <a:rPr lang="en-US" altLang="ja-JP" sz="1000" dirty="0"/>
                      </a:br>
                      <a:r>
                        <a:rPr lang="ja-JP" altLang="en-US" sz="1000" dirty="0"/>
                        <a:t>以上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06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</a:rPr>
                        <a:t>外国人留学生</a:t>
                      </a:r>
                    </a:p>
                  </a:txBody>
                  <a:tcPr marL="36000" marR="36000" marT="144000" marB="36000" vert="eaVert" anchor="ctr">
                    <a:solidFill>
                      <a:srgbClr val="229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4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</a:rPr>
                        <a:t>救急救命士</a:t>
                      </a:r>
                    </a:p>
                  </a:txBody>
                  <a:tcPr marL="36000" marR="36000" marT="144000" marB="36000" vert="eaVert" anchor="ctr">
                    <a:solidFill>
                      <a:srgbClr val="229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509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</a:rPr>
                        <a:t>保健関係の</a:t>
                      </a:r>
                      <a:br>
                        <a:rPr kumimoji="1" lang="en-US" altLang="ja-JP" sz="1100" b="1" dirty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</a:rPr>
                        <a:t>行政職員</a:t>
                      </a:r>
                    </a:p>
                  </a:txBody>
                  <a:tcPr marL="36000" marR="36000" marT="144000" marB="36000" vert="eaVert" anchor="ctr">
                    <a:solidFill>
                      <a:srgbClr val="229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76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</a:rPr>
                        <a:t>放射線技師</a:t>
                      </a:r>
                    </a:p>
                  </a:txBody>
                  <a:tcPr marL="36000" marR="36000" marT="144000" marB="36000" vert="eaVert" anchor="ctr">
                    <a:solidFill>
                      <a:srgbClr val="2295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5" name="グループ化 4"/>
          <p:cNvGrpSpPr/>
          <p:nvPr/>
        </p:nvGrpSpPr>
        <p:grpSpPr>
          <a:xfrm>
            <a:off x="9493844" y="2380967"/>
            <a:ext cx="235210" cy="3522694"/>
            <a:chOff x="7924800" y="2341226"/>
            <a:chExt cx="235210" cy="3522694"/>
          </a:xfrm>
        </p:grpSpPr>
        <p:sp>
          <p:nvSpPr>
            <p:cNvPr id="29" name="左矢印 28"/>
            <p:cNvSpPr/>
            <p:nvPr/>
          </p:nvSpPr>
          <p:spPr>
            <a:xfrm>
              <a:off x="7924800" y="2341226"/>
              <a:ext cx="235210" cy="248651"/>
            </a:xfrm>
            <a:prstGeom prst="leftArrow">
              <a:avLst/>
            </a:prstGeom>
            <a:solidFill>
              <a:srgbClr val="0E58C4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30" name="左矢印 29"/>
            <p:cNvSpPr/>
            <p:nvPr/>
          </p:nvSpPr>
          <p:spPr>
            <a:xfrm>
              <a:off x="7924800" y="3316026"/>
              <a:ext cx="235210" cy="248651"/>
            </a:xfrm>
            <a:prstGeom prst="leftArrow">
              <a:avLst/>
            </a:prstGeom>
            <a:solidFill>
              <a:srgbClr val="0E58C4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31" name="左矢印 30"/>
            <p:cNvSpPr/>
            <p:nvPr/>
          </p:nvSpPr>
          <p:spPr>
            <a:xfrm>
              <a:off x="7924800" y="4489272"/>
              <a:ext cx="235210" cy="248651"/>
            </a:xfrm>
            <a:prstGeom prst="leftArrow">
              <a:avLst/>
            </a:prstGeom>
            <a:solidFill>
              <a:srgbClr val="0E58C4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24" name="左矢印 23"/>
            <p:cNvSpPr/>
            <p:nvPr/>
          </p:nvSpPr>
          <p:spPr>
            <a:xfrm>
              <a:off x="7924800" y="5615269"/>
              <a:ext cx="235210" cy="248651"/>
            </a:xfrm>
            <a:prstGeom prst="leftArrow">
              <a:avLst/>
            </a:prstGeom>
            <a:solidFill>
              <a:srgbClr val="0E58C4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354299" y="2349994"/>
            <a:ext cx="235210" cy="3522694"/>
            <a:chOff x="7924800" y="2341226"/>
            <a:chExt cx="235210" cy="3522694"/>
          </a:xfrm>
        </p:grpSpPr>
        <p:sp>
          <p:nvSpPr>
            <p:cNvPr id="26" name="左矢印 25"/>
            <p:cNvSpPr/>
            <p:nvPr/>
          </p:nvSpPr>
          <p:spPr>
            <a:xfrm>
              <a:off x="7924800" y="2341226"/>
              <a:ext cx="235210" cy="248651"/>
            </a:xfrm>
            <a:prstGeom prst="leftArrow">
              <a:avLst/>
            </a:prstGeom>
            <a:solidFill>
              <a:srgbClr val="0E58C4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32" name="左矢印 31"/>
            <p:cNvSpPr/>
            <p:nvPr/>
          </p:nvSpPr>
          <p:spPr>
            <a:xfrm>
              <a:off x="7924800" y="3316026"/>
              <a:ext cx="235210" cy="248651"/>
            </a:xfrm>
            <a:prstGeom prst="leftArrow">
              <a:avLst/>
            </a:prstGeom>
            <a:solidFill>
              <a:srgbClr val="0E58C4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33" name="左矢印 32"/>
            <p:cNvSpPr/>
            <p:nvPr/>
          </p:nvSpPr>
          <p:spPr>
            <a:xfrm>
              <a:off x="7924800" y="4489272"/>
              <a:ext cx="235210" cy="248651"/>
            </a:xfrm>
            <a:prstGeom prst="leftArrow">
              <a:avLst/>
            </a:prstGeom>
            <a:solidFill>
              <a:srgbClr val="0E58C4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34" name="左矢印 33"/>
            <p:cNvSpPr/>
            <p:nvPr/>
          </p:nvSpPr>
          <p:spPr>
            <a:xfrm>
              <a:off x="7924800" y="5615269"/>
              <a:ext cx="235210" cy="248651"/>
            </a:xfrm>
            <a:prstGeom prst="leftArrow">
              <a:avLst/>
            </a:prstGeom>
            <a:solidFill>
              <a:srgbClr val="0E58C4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236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accent2">
                    <a:lumMod val="75000"/>
                  </a:schemeClr>
                </a:solidFill>
              </a:rPr>
              <a:t>保健看護学コース</a:t>
            </a:r>
            <a:r>
              <a:rPr lang="ja-JP" altLang="en-US" dirty="0"/>
              <a:t>履修モデル</a:t>
            </a:r>
            <a:r>
              <a:rPr lang="ja-JP" altLang="en-US" sz="1800" dirty="0"/>
              <a:t>（長崎大学の場合）</a:t>
            </a:r>
          </a:p>
        </p:txBody>
      </p: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2138801" y="914400"/>
          <a:ext cx="612401" cy="57995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12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522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/>
                        <a:t>進路</a:t>
                      </a:r>
                    </a:p>
                  </a:txBody>
                  <a:tcPr vert="eaVert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759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/>
                        <a:t>博士課程へ進学</a:t>
                      </a:r>
                      <a:endParaRPr kumimoji="1" lang="en-US" altLang="ja-JP" sz="1200" dirty="0"/>
                    </a:p>
                    <a:p>
                      <a:pPr algn="l"/>
                      <a:r>
                        <a:rPr lang="ja-JP" altLang="en-US" sz="1200" dirty="0"/>
                        <a:t>教育研究機関</a:t>
                      </a:r>
                      <a:endParaRPr kumimoji="1" lang="ja-JP" altLang="en-US" sz="1200" dirty="0"/>
                    </a:p>
                  </a:txBody>
                  <a:tcPr marT="216000" vert="eaVert" anchor="ctr"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9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医療機関、地方自治体</a:t>
                      </a:r>
                    </a:p>
                  </a:txBody>
                  <a:tcPr marT="216000" vert="eaVert" anchor="ctr"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左矢印 19"/>
          <p:cNvSpPr/>
          <p:nvPr/>
        </p:nvSpPr>
        <p:spPr>
          <a:xfrm>
            <a:off x="2700776" y="2527487"/>
            <a:ext cx="235210" cy="248651"/>
          </a:xfrm>
          <a:prstGeom prst="leftArrow">
            <a:avLst/>
          </a:prstGeom>
          <a:solidFill>
            <a:srgbClr val="DA78A4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7" name="左矢印 26"/>
          <p:cNvSpPr/>
          <p:nvPr/>
        </p:nvSpPr>
        <p:spPr>
          <a:xfrm>
            <a:off x="2700776" y="4104569"/>
            <a:ext cx="235210" cy="248651"/>
          </a:xfrm>
          <a:prstGeom prst="leftArrow">
            <a:avLst/>
          </a:prstGeom>
          <a:solidFill>
            <a:srgbClr val="DA78A4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8" name="左矢印 27"/>
          <p:cNvSpPr/>
          <p:nvPr/>
        </p:nvSpPr>
        <p:spPr>
          <a:xfrm>
            <a:off x="2700776" y="5366619"/>
            <a:ext cx="235210" cy="248651"/>
          </a:xfrm>
          <a:prstGeom prst="leftArrow">
            <a:avLst/>
          </a:prstGeom>
          <a:solidFill>
            <a:srgbClr val="DA78A4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9" name="左矢印 28"/>
          <p:cNvSpPr/>
          <p:nvPr/>
        </p:nvSpPr>
        <p:spPr>
          <a:xfrm>
            <a:off x="8866118" y="2512799"/>
            <a:ext cx="235210" cy="248651"/>
          </a:xfrm>
          <a:prstGeom prst="leftArrow">
            <a:avLst/>
          </a:prstGeom>
          <a:solidFill>
            <a:srgbClr val="DA78A4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0" name="左矢印 29"/>
          <p:cNvSpPr/>
          <p:nvPr/>
        </p:nvSpPr>
        <p:spPr>
          <a:xfrm>
            <a:off x="8866118" y="4089881"/>
            <a:ext cx="235210" cy="248651"/>
          </a:xfrm>
          <a:prstGeom prst="leftArrow">
            <a:avLst/>
          </a:prstGeom>
          <a:solidFill>
            <a:srgbClr val="DA78A4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1" name="左矢印 30"/>
          <p:cNvSpPr/>
          <p:nvPr/>
        </p:nvSpPr>
        <p:spPr>
          <a:xfrm>
            <a:off x="8866118" y="5351931"/>
            <a:ext cx="235210" cy="248651"/>
          </a:xfrm>
          <a:prstGeom prst="leftArrow">
            <a:avLst/>
          </a:prstGeom>
          <a:solidFill>
            <a:srgbClr val="DA78A4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/>
        </p:nvGraphicFramePr>
        <p:xfrm>
          <a:off x="9091804" y="933450"/>
          <a:ext cx="938780" cy="57971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0625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000" b="1" dirty="0"/>
                        <a:t>修了要件</a:t>
                      </a:r>
                      <a:endParaRPr lang="en-US" altLang="ja-JP" sz="1000" b="1" dirty="0"/>
                    </a:p>
                    <a:p>
                      <a:pPr algn="ctr"/>
                      <a:endParaRPr lang="en-US" altLang="ja-JP" sz="1000" dirty="0"/>
                    </a:p>
                    <a:p>
                      <a:pPr algn="ctr"/>
                      <a:r>
                        <a:rPr lang="en-US" altLang="ja-JP" sz="1000" dirty="0"/>
                        <a:t>34</a:t>
                      </a:r>
                      <a:r>
                        <a:rPr lang="ja-JP" altLang="en-US" sz="1000" dirty="0"/>
                        <a:t>単位</a:t>
                      </a:r>
                      <a:br>
                        <a:rPr lang="en-US" altLang="ja-JP" sz="1000" dirty="0"/>
                      </a:br>
                      <a:r>
                        <a:rPr lang="ja-JP" altLang="en-US" sz="1000" dirty="0"/>
                        <a:t>以上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533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</a:rPr>
                        <a:t>国際活動に</a:t>
                      </a:r>
                      <a:br>
                        <a:rPr lang="en-US" altLang="ja-JP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ja-JP" altLang="en-US" sz="1100" dirty="0">
                          <a:solidFill>
                            <a:schemeClr val="tx1"/>
                          </a:solidFill>
                        </a:rPr>
                        <a:t>興味を持ち</a:t>
                      </a:r>
                      <a:br>
                        <a:rPr lang="en-US" altLang="ja-JP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ja-JP" altLang="en-US" sz="1100" dirty="0">
                          <a:solidFill>
                            <a:schemeClr val="tx1"/>
                          </a:solidFill>
                        </a:rPr>
                        <a:t>教育者を目指す</a:t>
                      </a:r>
                      <a:endParaRPr lang="ja-JP" altLang="en-US" sz="11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</a:endParaRPr>
                    </a:p>
                  </a:txBody>
                  <a:tcPr marL="36000" marR="36000" marT="144000" marB="36000" vert="eaVert" anchor="ctr">
                    <a:solidFill>
                      <a:srgbClr val="FFE5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</a:rPr>
                        <a:t>看護師・保健師</a:t>
                      </a:r>
                      <a:endParaRPr lang="ja-JP" altLang="en-US" sz="1400" b="1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</a:endParaRPr>
                    </a:p>
                  </a:txBody>
                  <a:tcPr marL="36000" marR="36000" marT="144000" marB="36000" vert="eaVert" anchor="ctr">
                    <a:solidFill>
                      <a:srgbClr val="DA78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913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</a:rPr>
                        <a:t>地域医療に</a:t>
                      </a:r>
                      <a:br>
                        <a:rPr lang="en-US" altLang="ja-JP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ja-JP" altLang="en-US" sz="1100" dirty="0">
                          <a:solidFill>
                            <a:schemeClr val="tx1"/>
                          </a:solidFill>
                        </a:rPr>
                        <a:t>興味がある</a:t>
                      </a:r>
                    </a:p>
                  </a:txBody>
                  <a:tcPr marL="36000" marR="36000" marT="144000" marB="36000" vert="eaVert" anchor="ctr">
                    <a:solidFill>
                      <a:srgbClr val="FFE5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/>
                      </a:pPr>
                      <a:endParaRPr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144000" marB="36000" vert="eaVert" anchor="ctr"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72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</a:rPr>
                        <a:t>臨床放射線医学に</a:t>
                      </a:r>
                      <a:br>
                        <a:rPr lang="en-US" altLang="ja-JP" sz="1100" dirty="0">
                          <a:solidFill>
                            <a:schemeClr val="tx1"/>
                          </a:solidFill>
                        </a:rPr>
                      </a:br>
                      <a:r>
                        <a:rPr lang="ja-JP" altLang="en-US" sz="1100" dirty="0">
                          <a:solidFill>
                            <a:schemeClr val="tx1"/>
                          </a:solidFill>
                        </a:rPr>
                        <a:t>興味がある</a:t>
                      </a:r>
                    </a:p>
                  </a:txBody>
                  <a:tcPr marL="36000" marR="36000" marT="144000" marB="36000" vert="eaVert" anchor="ctr">
                    <a:solidFill>
                      <a:srgbClr val="FFE5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endParaRPr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144000" marB="36000" vert="eaVert" anchor="ctr">
                    <a:solidFill>
                      <a:srgbClr val="FF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B4E43B1A-4822-8BA5-ACC0-176E9ABD5D50}"/>
              </a:ext>
            </a:extLst>
          </p:cNvPr>
          <p:cNvGraphicFramePr>
            <a:graphicFrameLocks noGrp="1"/>
          </p:cNvGraphicFramePr>
          <p:nvPr/>
        </p:nvGraphicFramePr>
        <p:xfrm>
          <a:off x="2976888" y="967421"/>
          <a:ext cx="5881362" cy="570960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510">
                  <a:extLst>
                    <a:ext uri="{9D8B030D-6E8A-4147-A177-3AD203B41FA5}">
                      <a16:colId xmlns:a16="http://schemas.microsoft.com/office/drawing/2014/main" val="972134175"/>
                    </a:ext>
                  </a:extLst>
                </a:gridCol>
                <a:gridCol w="1140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95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課題研究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（６）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専門実習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（４）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専門科目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（</a:t>
                      </a:r>
                      <a:r>
                        <a:rPr kumimoji="1" lang="en-US" altLang="ja-JP" sz="1000" dirty="0"/>
                        <a:t>10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基礎科目</a:t>
                      </a:r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000" dirty="0"/>
                        <a:t>（</a:t>
                      </a:r>
                      <a:r>
                        <a:rPr kumimoji="1" lang="en-US" altLang="ja-JP" sz="1000" dirty="0"/>
                        <a:t>14</a:t>
                      </a:r>
                      <a:r>
                        <a:rPr kumimoji="1" lang="ja-JP" altLang="en-US" sz="1000" dirty="0"/>
                        <a:t>以上）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3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必修科目</a:t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（６）</a:t>
                      </a:r>
                    </a:p>
                  </a:txBody>
                  <a:tcPr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選択必修科目</a:t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（４）</a:t>
                      </a:r>
                    </a:p>
                  </a:txBody>
                  <a:tcPr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選択科目</a:t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（４）</a:t>
                      </a:r>
                    </a:p>
                  </a:txBody>
                  <a:tcPr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選択必修科目</a:t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（４）</a:t>
                      </a:r>
                    </a:p>
                  </a:txBody>
                  <a:tcPr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必修</a:t>
                      </a:r>
                      <a:endParaRPr kumimoji="1" lang="en-US" altLang="ja-JP" sz="1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科目</a:t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</a:t>
                      </a:r>
                      <a:r>
                        <a:rPr kumimoji="1" lang="en-US" altLang="ja-JP" sz="1000" dirty="0"/>
                        <a:t>2</a:t>
                      </a:r>
                      <a:r>
                        <a:rPr kumimoji="1" lang="ja-JP" altLang="en-US" sz="1000" dirty="0"/>
                        <a:t>）</a:t>
                      </a:r>
                    </a:p>
                  </a:txBody>
                  <a:tcPr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選択必修科目</a:t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</a:t>
                      </a:r>
                      <a:r>
                        <a:rPr kumimoji="1" lang="en-US" altLang="ja-JP" sz="1000" dirty="0"/>
                        <a:t>6</a:t>
                      </a:r>
                      <a:r>
                        <a:rPr kumimoji="1" lang="ja-JP" altLang="en-US" sz="1000" dirty="0"/>
                        <a:t>以上）</a:t>
                      </a:r>
                    </a:p>
                  </a:txBody>
                  <a:tcPr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必修科目</a:t>
                      </a:r>
                      <a:br>
                        <a:rPr kumimoji="1" lang="en-US" altLang="ja-JP" sz="1000" dirty="0"/>
                      </a:br>
                      <a:r>
                        <a:rPr kumimoji="1" lang="ja-JP" altLang="en-US" sz="1000" dirty="0"/>
                        <a:t>（</a:t>
                      </a:r>
                      <a:r>
                        <a:rPr kumimoji="1" lang="en-US" altLang="ja-JP" sz="1000" dirty="0"/>
                        <a:t>8</a:t>
                      </a:r>
                      <a:r>
                        <a:rPr kumimoji="1" lang="ja-JP" altLang="en-US" sz="1000" dirty="0"/>
                        <a:t>）</a:t>
                      </a:r>
                    </a:p>
                  </a:txBody>
                  <a:tcPr marB="18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3023">
                <a:tc rowSpan="3">
                  <a:txBody>
                    <a:bodyPr/>
                    <a:lstStyle/>
                    <a:p>
                      <a:pPr marL="1022400" marR="0" lvl="2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課題研究（６）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36000" marB="18000" vert="eaVert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2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長崎大川内村実習（２）</a:t>
                      </a:r>
                      <a:endParaRPr lang="en-US" altLang="ja-JP" sz="80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108000" marR="0" lvl="2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原子力災害医療実習（２）</a:t>
                      </a:r>
                      <a:endParaRPr lang="ja-JP" altLang="en-US" sz="800" b="0" i="0" u="none" strike="noStrike" dirty="0">
                        <a:solidFill>
                          <a:srgbClr val="009A46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看護教育論（</a:t>
                      </a:r>
                      <a:r>
                        <a:rPr lang="en-US" altLang="ja-JP" sz="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r>
                        <a:rPr lang="ja-JP" altLang="en-US" sz="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）</a:t>
                      </a:r>
                      <a:endParaRPr lang="en-US" altLang="ja-JP" sz="800" u="none" strike="noStrike" dirty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dirty="0">
                          <a:solidFill>
                            <a:srgbClr val="0E58C4"/>
                          </a:solidFill>
                          <a:effectLst/>
                        </a:rPr>
                        <a:t>国際プロジェクト管理学（</a:t>
                      </a:r>
                      <a:r>
                        <a:rPr lang="en-US" altLang="ja-JP" sz="800" u="none" strike="noStrike" dirty="0">
                          <a:solidFill>
                            <a:srgbClr val="0E58C4"/>
                          </a:solidFill>
                          <a:effectLst/>
                        </a:rPr>
                        <a:t>2</a:t>
                      </a:r>
                      <a:r>
                        <a:rPr lang="ja-JP" altLang="en-US" sz="800" u="none" strike="noStrike" dirty="0">
                          <a:solidFill>
                            <a:srgbClr val="0E58C4"/>
                          </a:solidFill>
                          <a:effectLst/>
                        </a:rPr>
                        <a:t>）</a:t>
                      </a:r>
                      <a:endParaRPr lang="en-US" altLang="ja-JP" sz="800" u="none" strike="noStrike" dirty="0">
                        <a:solidFill>
                          <a:srgbClr val="0E58C4"/>
                        </a:solidFill>
                        <a:effectLst/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</a:rPr>
                        <a:t>国際被ばくヘルスプロモーション看護学（２）</a:t>
                      </a: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</a:rPr>
                        <a:t>災害こころの医学（２）</a:t>
                      </a:r>
                      <a:endParaRPr lang="ja-JP" altLang="en-US" sz="800" dirty="0">
                        <a:solidFill>
                          <a:srgbClr val="009A46"/>
                        </a:solidFill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放射線看護学（２</a:t>
                      </a:r>
                      <a:r>
                        <a:rPr lang="ja-JP" altLang="en-US" sz="8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）</a:t>
                      </a:r>
                      <a:endParaRPr lang="en-US" altLang="ja-JP" sz="800" u="none" strike="noStrike" baseline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indent="-171450" algn="l" defTabSz="9874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rgbClr val="009A46"/>
                          </a:solidFill>
                        </a:rPr>
                        <a:t>災害看護学概論（</a:t>
                      </a:r>
                      <a:r>
                        <a:rPr kumimoji="1" lang="en-US" altLang="ja-JP" sz="800" dirty="0">
                          <a:solidFill>
                            <a:srgbClr val="009A46"/>
                          </a:solidFill>
                        </a:rPr>
                        <a:t>1</a:t>
                      </a:r>
                      <a:r>
                        <a:rPr kumimoji="1" lang="ja-JP" altLang="en-US" sz="800" dirty="0">
                          <a:solidFill>
                            <a:srgbClr val="009A46"/>
                          </a:solidFill>
                        </a:rPr>
                        <a:t>）</a:t>
                      </a:r>
                      <a:endParaRPr kumimoji="1" lang="en-US" altLang="ja-JP" sz="800" b="0" dirty="0">
                        <a:solidFill>
                          <a:srgbClr val="009A46"/>
                        </a:solidFill>
                      </a:endParaRPr>
                    </a:p>
                    <a:p>
                      <a:pPr marL="182563" marR="0" indent="-171450" algn="l" defTabSz="9874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災害医学概論（１）</a:t>
                      </a:r>
                      <a:endParaRPr lang="en-US" altLang="ja-JP" sz="800" u="none" strike="noStrike" baseline="0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82563" marR="0" lvl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被ばく影響学（</a:t>
                      </a:r>
                      <a:r>
                        <a:rPr lang="en-US" altLang="ja-JP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2</a:t>
                      </a:r>
                      <a:r>
                        <a:rPr lang="ja-JP" altLang="en-US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）</a:t>
                      </a:r>
                      <a:endParaRPr lang="en-US" altLang="ja-JP" sz="800" u="none" strike="noStrike" baseline="0" dirty="0">
                        <a:solidFill>
                          <a:srgbClr val="0E58C4"/>
                        </a:solidFill>
                        <a:effectLst/>
                      </a:endParaRPr>
                    </a:p>
                    <a:p>
                      <a:pPr marL="182563" marR="0" lvl="0" indent="-1714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リスクアセスメント概論（２）</a:t>
                      </a:r>
                      <a:endParaRPr lang="en-US" altLang="ja-JP" sz="800" u="none" strike="noStrike" baseline="0" dirty="0">
                        <a:solidFill>
                          <a:srgbClr val="0E58C4"/>
                        </a:solidFill>
                        <a:effectLst/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放射線防護学（２）</a:t>
                      </a:r>
                      <a:endParaRPr lang="en-US" altLang="ja-JP" sz="800" u="none" strike="noStrike" baseline="0" dirty="0">
                        <a:solidFill>
                          <a:srgbClr val="0E58C4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FF0000"/>
                          </a:solidFill>
                          <a:effectLst/>
                        </a:rPr>
                        <a:t>研究方法特論（２）</a:t>
                      </a:r>
                      <a:endParaRPr lang="en-US" altLang="ja-JP" sz="800" u="none" strike="noStrike" baseline="0" dirty="0">
                        <a:solidFill>
                          <a:srgbClr val="0E58C4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基礎放射線医科学（１）</a:t>
                      </a:r>
                      <a:endParaRPr lang="en-US" altLang="ja-JP" sz="800" u="none" strike="noStrike" baseline="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基礎放射線医科学（１）</a:t>
                      </a:r>
                      <a:endParaRPr lang="en-US" altLang="ja-JP" sz="800" u="none" strike="noStrike" baseline="0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00B050"/>
                          </a:solidFill>
                          <a:effectLst/>
                        </a:rPr>
                        <a:t>救急</a:t>
                      </a:r>
                      <a:r>
                        <a:rPr lang="ja-JP" altLang="en-US" sz="800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医学概論（１）</a:t>
                      </a:r>
                      <a:endParaRPr lang="en-US" altLang="ja-JP" sz="800" u="none" strike="noStrike" baseline="0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22400" marR="0" lvl="2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リスクコミュニケーション学（１）</a:t>
                      </a:r>
                      <a:endParaRPr lang="en-US" altLang="ja-JP" sz="800" b="0" u="none" strike="noStrike" baseline="0" dirty="0">
                        <a:solidFill>
                          <a:srgbClr val="009A46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33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lvl="0" indent="-108000" algn="l" fontAlgn="ctr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lang="ja-JP" altLang="en-US" sz="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福島医大救急医学実習（２）</a:t>
                      </a:r>
                    </a:p>
                    <a:p>
                      <a:pPr marL="108000" lvl="0" indent="-108000" algn="l" fontAlgn="ctr">
                        <a:lnSpc>
                          <a:spcPct val="120000"/>
                        </a:lnSpc>
                        <a:buFont typeface="Calibri" panose="020F0502020204030204" pitchFamily="34" charset="0"/>
                        <a:buChar char="▪"/>
                      </a:pPr>
                      <a:r>
                        <a:rPr lang="ja-JP" altLang="en-US" sz="8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長崎大川内村実習（２）</a:t>
                      </a:r>
                      <a:endParaRPr lang="ja-JP" altLang="en-US" sz="800" b="0" i="0" u="none" strike="noStrike" dirty="0">
                        <a:solidFill>
                          <a:srgbClr val="009A46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0" vert="eaVert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災害看護活動論</a:t>
                      </a:r>
                      <a:r>
                        <a:rPr lang="en-US" altLang="ja-JP" sz="8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Ⅰ</a:t>
                      </a:r>
                      <a:r>
                        <a:rPr lang="ja-JP" altLang="en-US" sz="8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（１）</a:t>
                      </a:r>
                      <a:endParaRPr lang="en-US" altLang="ja-JP" sz="800" u="none" strike="noStrike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災害看護活動論</a:t>
                      </a:r>
                      <a:r>
                        <a:rPr lang="en-US" altLang="ja-JP" sz="8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Ⅱ</a:t>
                      </a:r>
                      <a:r>
                        <a:rPr lang="ja-JP" altLang="en-US" sz="8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（１）</a:t>
                      </a:r>
                      <a:endParaRPr lang="en-US" altLang="ja-JP" sz="800" u="none" strike="noStrike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dirty="0">
                          <a:solidFill>
                            <a:srgbClr val="0B4497"/>
                          </a:solidFill>
                          <a:effectLst/>
                        </a:rPr>
                        <a:t>コンサルテーション特論（２）</a:t>
                      </a:r>
                      <a:endParaRPr lang="en-US" altLang="ja-JP" sz="800" u="none" strike="noStrike" dirty="0">
                        <a:solidFill>
                          <a:srgbClr val="0B4497"/>
                        </a:solidFill>
                        <a:effectLst/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</a:rPr>
                        <a:t>被ばく医療保健看護学（２）</a:t>
                      </a: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E58C4"/>
                          </a:solidFill>
                          <a:effectLst/>
                          <a:uLnTx/>
                          <a:uFillTx/>
                        </a:rPr>
                        <a:t>災害公衆衛生看護学（２）</a:t>
                      </a:r>
                      <a:endParaRPr lang="ja-JP" altLang="en-US" sz="800" dirty="0">
                        <a:solidFill>
                          <a:srgbClr val="0E58C4"/>
                        </a:solidFill>
                      </a:endParaRP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82563" marR="0" indent="-171450" algn="l" defTabSz="9874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rgbClr val="009A46"/>
                          </a:solidFill>
                        </a:rPr>
                        <a:t>災害看護学概論（</a:t>
                      </a:r>
                      <a:r>
                        <a:rPr kumimoji="1" lang="en-US" altLang="ja-JP" sz="800" dirty="0">
                          <a:solidFill>
                            <a:srgbClr val="009A46"/>
                          </a:solidFill>
                        </a:rPr>
                        <a:t>1</a:t>
                      </a:r>
                      <a:r>
                        <a:rPr kumimoji="1" lang="ja-JP" altLang="en-US" sz="800" dirty="0">
                          <a:solidFill>
                            <a:srgbClr val="009A46"/>
                          </a:solidFill>
                        </a:rPr>
                        <a:t>）</a:t>
                      </a:r>
                      <a:endParaRPr kumimoji="1" lang="en-US" altLang="ja-JP" sz="800" b="0" dirty="0">
                        <a:solidFill>
                          <a:srgbClr val="009A46"/>
                        </a:solidFill>
                      </a:endParaRPr>
                    </a:p>
                    <a:p>
                      <a:pPr marL="182563" marR="0" lvl="2" indent="-171450" algn="l" defTabSz="9874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災害医学概論（１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en-US" altLang="ja-JP" sz="800" u="none" strike="noStrike" baseline="0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82563" marR="0" indent="-171450" algn="l" defTabSz="9874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ＩＰＷ論（２）</a:t>
                      </a:r>
                      <a:endParaRPr lang="en-US" altLang="ja-JP" sz="800" u="none" strike="noStrike" baseline="0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82563" marR="0" indent="-171450" algn="l" defTabSz="9874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リスクアセスメント</a:t>
                      </a:r>
                      <a:br>
                        <a:rPr lang="en-US" altLang="ja-JP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</a:br>
                      <a:r>
                        <a:rPr lang="ja-JP" altLang="en-US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概論（２）</a:t>
                      </a:r>
                      <a:endParaRPr lang="en-US" altLang="ja-JP" sz="800" u="none" strike="noStrike" baseline="0" dirty="0">
                        <a:solidFill>
                          <a:srgbClr val="0E58C4"/>
                        </a:solidFill>
                        <a:effectLst/>
                      </a:endParaRPr>
                    </a:p>
                  </a:txBody>
                  <a:tcPr marL="36000" marR="36000" marT="36000" marB="0" vert="eaVert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0755240"/>
                  </a:ext>
                </a:extLst>
              </a:tr>
              <a:tr h="17112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長崎大原爆被爆者医療実習（２）</a:t>
                      </a: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原子力災害医療実習（２）</a:t>
                      </a:r>
                      <a:endParaRPr lang="ja-JP" altLang="en-US" sz="800" b="0" i="0" u="none" strike="noStrike" dirty="0">
                        <a:solidFill>
                          <a:srgbClr val="009A46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36000" marR="36000" marT="36000" marB="0" vert="eaVert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看護情報学（２）</a:t>
                      </a:r>
                      <a:endParaRPr lang="en-US" altLang="ja-JP" sz="800" u="none" strike="noStrike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8000" marR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dirty="0">
                          <a:solidFill>
                            <a:srgbClr val="009A46"/>
                          </a:solidFill>
                          <a:effectLst/>
                        </a:rPr>
                        <a:t>看護倫理（２）</a:t>
                      </a: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</a:rPr>
                        <a:t>被ばく医療保健看護学（２）</a:t>
                      </a: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kumimoji="1" lang="ja-JP" altLang="en-US" sz="8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国際被ばくヘルスプロモーション看護学（２）</a:t>
                      </a:r>
                    </a:p>
                  </a:txBody>
                  <a:tcPr marL="36000" marR="36000" marT="36000" marB="0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874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災害看護学概論（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A4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2075" marR="0" lvl="0" indent="-92075" algn="l" defTabSz="9874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A4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災害医学概論（１）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A46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緊急被ばく医療概論</a:t>
                      </a:r>
                      <a:r>
                        <a:rPr lang="en-US" altLang="ja-JP" sz="800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Ⅰ</a:t>
                      </a:r>
                      <a:r>
                        <a:rPr lang="ja-JP" altLang="en-US" sz="800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（１）</a:t>
                      </a:r>
                      <a:endParaRPr lang="en-US" altLang="ja-JP" sz="800" u="none" strike="noStrike" baseline="0" dirty="0">
                        <a:solidFill>
                          <a:srgbClr val="009A46"/>
                        </a:solidFill>
                        <a:effectLst/>
                      </a:endParaRP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緊急被ばく医療概論</a:t>
                      </a:r>
                      <a:r>
                        <a:rPr lang="en-US" altLang="ja-JP" sz="800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Ⅱ</a:t>
                      </a:r>
                      <a:r>
                        <a:rPr lang="ja-JP" altLang="en-US" sz="800" u="none" strike="noStrike" baseline="0" dirty="0">
                          <a:solidFill>
                            <a:srgbClr val="009A46"/>
                          </a:solidFill>
                          <a:effectLst/>
                        </a:rPr>
                        <a:t>（１）</a:t>
                      </a: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被ばく影響学</a:t>
                      </a:r>
                      <a:r>
                        <a:rPr lang="en-US" altLang="ja-JP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Ⅰ</a:t>
                      </a:r>
                      <a:r>
                        <a:rPr lang="ja-JP" altLang="en-US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（</a:t>
                      </a:r>
                      <a:r>
                        <a:rPr lang="en-US" altLang="ja-JP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1</a:t>
                      </a:r>
                      <a:r>
                        <a:rPr lang="ja-JP" altLang="en-US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）</a:t>
                      </a:r>
                      <a:endParaRPr lang="en-US" altLang="ja-JP" sz="800" u="none" strike="noStrike" baseline="0" dirty="0">
                        <a:solidFill>
                          <a:srgbClr val="0E58C4"/>
                        </a:solidFill>
                        <a:effectLst/>
                      </a:endParaRPr>
                    </a:p>
                    <a:p>
                      <a:pPr marL="108000" marR="0" lvl="0" indent="-1080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▪"/>
                        <a:tabLst/>
                        <a:defRPr/>
                      </a:pPr>
                      <a:r>
                        <a:rPr lang="ja-JP" altLang="en-US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被ばく影響学</a:t>
                      </a:r>
                      <a:r>
                        <a:rPr lang="en-US" altLang="ja-JP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Ⅱ</a:t>
                      </a:r>
                      <a:r>
                        <a:rPr lang="ja-JP" altLang="en-US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（</a:t>
                      </a:r>
                      <a:r>
                        <a:rPr lang="en-US" altLang="ja-JP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1</a:t>
                      </a:r>
                      <a:r>
                        <a:rPr lang="ja-JP" altLang="en-US" sz="800" u="none" strike="noStrike" baseline="0" dirty="0">
                          <a:solidFill>
                            <a:srgbClr val="0E58C4"/>
                          </a:solidFill>
                          <a:effectLst/>
                        </a:rPr>
                        <a:t>）</a:t>
                      </a:r>
                      <a:endParaRPr lang="en-US" altLang="ja-JP" sz="800" u="none" strike="noStrike" baseline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6000" marR="36000" marT="36000" marB="0" vert="eaVert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8576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nagasak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B4497"/>
      </a:accent1>
      <a:accent2>
        <a:srgbClr val="AE3069"/>
      </a:accent2>
      <a:accent3>
        <a:srgbClr val="FFC000"/>
      </a:accent3>
      <a:accent4>
        <a:srgbClr val="35ADAA"/>
      </a:accent4>
      <a:accent5>
        <a:srgbClr val="E3864D"/>
      </a:accent5>
      <a:accent6>
        <a:srgbClr val="5495DC"/>
      </a:accent6>
      <a:hlink>
        <a:srgbClr val="00B0F0"/>
      </a:hlink>
      <a:folHlink>
        <a:srgbClr val="3EBBF0"/>
      </a:folHlink>
    </a:clrScheme>
    <a:fontScheme name="nagasak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1197</Words>
  <Application>Microsoft Office PowerPoint</Application>
  <PresentationFormat>ワイド画面</PresentationFormat>
  <Paragraphs>222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1_Office テーマ</vt:lpstr>
      <vt:lpstr>カリキュラムマップ</vt:lpstr>
      <vt:lpstr>医科学コース履修モデル（長崎大学の場合）</vt:lpstr>
      <vt:lpstr>保健看護学コース履修モデル（長崎大学の場合）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カリキュラムマップ</dc:title>
  <dc:creator>世界展開力</dc:creator>
  <cp:lastModifiedBy>世界展開力</cp:lastModifiedBy>
  <cp:revision>1</cp:revision>
  <dcterms:created xsi:type="dcterms:W3CDTF">2023-04-04T08:50:00Z</dcterms:created>
  <dcterms:modified xsi:type="dcterms:W3CDTF">2023-04-04T08:51:40Z</dcterms:modified>
</cp:coreProperties>
</file>